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5"/>
  </p:notesMasterIdLst>
  <p:sldIdLst>
    <p:sldId id="256" r:id="rId2"/>
    <p:sldId id="258" r:id="rId3"/>
    <p:sldId id="257" r:id="rId4"/>
    <p:sldId id="317" r:id="rId5"/>
    <p:sldId id="319" r:id="rId6"/>
    <p:sldId id="259" r:id="rId7"/>
    <p:sldId id="329" r:id="rId8"/>
    <p:sldId id="263" r:id="rId9"/>
    <p:sldId id="262" r:id="rId10"/>
    <p:sldId id="351" r:id="rId11"/>
    <p:sldId id="261" r:id="rId12"/>
    <p:sldId id="321" r:id="rId13"/>
    <p:sldId id="333" r:id="rId14"/>
    <p:sldId id="322" r:id="rId15"/>
    <p:sldId id="323" r:id="rId16"/>
    <p:sldId id="331" r:id="rId17"/>
    <p:sldId id="332" r:id="rId18"/>
    <p:sldId id="334" r:id="rId19"/>
    <p:sldId id="335" r:id="rId20"/>
    <p:sldId id="336" r:id="rId21"/>
    <p:sldId id="339" r:id="rId22"/>
    <p:sldId id="338" r:id="rId23"/>
    <p:sldId id="344" r:id="rId24"/>
    <p:sldId id="264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696" autoAdjust="0"/>
  </p:normalViewPr>
  <p:slideViewPr>
    <p:cSldViewPr snapToGrid="0">
      <p:cViewPr varScale="1">
        <p:scale>
          <a:sx n="56" d="100"/>
          <a:sy n="56" d="100"/>
        </p:scale>
        <p:origin x="12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5774A-2EE7-4718-B5A6-82F53B7264A3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E6DDA-B99A-46FB-AD05-90B4FB4B2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7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Verdana" pitchFamily="34" charset="0"/>
                <a:ea typeface="ヒラギノ角ゴ Pro W3"/>
                <a:cs typeface="ヒラギノ角ゴ Pro W3"/>
              </a:rPr>
              <a:t>Design has three activities: understand, observe and visualize.’</a:t>
            </a:r>
          </a:p>
          <a:p>
            <a:r>
              <a:rPr lang="en-US" dirty="0"/>
              <a:t>Design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Verdana" pitchFamily="34" charset="0"/>
                <a:ea typeface="ヒラギノ角ゴ Pro W3"/>
                <a:cs typeface="ヒラギノ角ゴ Pro W3"/>
              </a:rPr>
              <a:t>designers try to understand this mess.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Verdana" pitchFamily="34" charset="0"/>
                <a:ea typeface="ヒラギノ角ゴ Pro W3"/>
                <a:cs typeface="ヒラギノ角ゴ Pro W3"/>
              </a:rPr>
              <a:t> designers .They observe how their products will be used; design is about users and use.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Verdana" pitchFamily="34" charset="0"/>
                <a:ea typeface="ヒラギノ角ゴ Pro W3"/>
                <a:cs typeface="ヒラギノ角ゴ Pro W3"/>
              </a:rPr>
              <a:t>They visualize which is the act of deciding what it is.’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CD1C2-D960-4792-993E-8054C6A409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 understand what system has to do </a:t>
            </a:r>
          </a:p>
          <a:p>
            <a:r>
              <a:rPr lang="en-US" dirty="0"/>
              <a:t>What will be requirement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E6DDA-B99A-46FB-AD05-90B4FB4B2C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Verdana" pitchFamily="34" charset="0"/>
                <a:ea typeface="ヒラギノ角ゴ Pro W3"/>
                <a:cs typeface="ヒラギノ角ゴ Pro W3"/>
              </a:rPr>
              <a:t>Conceptual design is about designing a system in the abstract(</a:t>
            </a:r>
            <a:r>
              <a:rPr lang="en-US" sz="1200" dirty="0" smtClean="0">
                <a:latin typeface="Verdana" pitchFamily="34" charset="0"/>
              </a:rPr>
              <a:t>Use Cases , </a:t>
            </a:r>
            <a:r>
              <a:rPr lang="en-US" sz="1200" dirty="0" err="1" smtClean="0">
                <a:latin typeface="Verdana" pitchFamily="34" charset="0"/>
              </a:rPr>
              <a:t>Erd</a:t>
            </a:r>
            <a:r>
              <a:rPr lang="en-US" sz="1200" dirty="0" smtClean="0">
                <a:latin typeface="Verdana" pitchFamily="34" charset="0"/>
              </a:rPr>
              <a:t> , Flow Diagrams </a:t>
            </a:r>
            <a:r>
              <a:rPr lang="en-US" sz="1200" dirty="0" err="1" smtClean="0">
                <a:latin typeface="Verdana" pitchFamily="34" charset="0"/>
              </a:rPr>
              <a:t>etcs</a:t>
            </a:r>
            <a:r>
              <a:rPr lang="en-US" sz="1200" dirty="0" smtClean="0">
                <a:latin typeface="Verdana" pitchFamily="34" charset="0"/>
              </a:rPr>
              <a:t>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Verdan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Verdana" pitchFamily="34" charset="0"/>
                <a:ea typeface="ヒラギノ角ゴ Pro W3"/>
                <a:cs typeface="ヒラギノ角ゴ Pro W3"/>
              </a:rPr>
              <a:t>Physical design is concerned with how things are going to work and with detailing the </a:t>
            </a: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Verdana" pitchFamily="34" charset="0"/>
                <a:ea typeface="ヒラギノ角ゴ Pro W3"/>
                <a:cs typeface="ヒラギノ角ゴ Pro W3"/>
              </a:rPr>
              <a:t>look and feel</a:t>
            </a:r>
            <a:r>
              <a:rPr lang="en-US" sz="1200" dirty="0" smtClean="0">
                <a:latin typeface="Verdana" pitchFamily="34" charset="0"/>
                <a:ea typeface="ヒラギノ角ゴ Pro W3"/>
                <a:cs typeface="ヒラギノ角ゴ Pro W3"/>
              </a:rPr>
              <a:t> of the product. (clarifying and </a:t>
            </a: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Verdana" pitchFamily="34" charset="0"/>
                <a:ea typeface="ヒラギノ角ゴ Pro W3"/>
                <a:cs typeface="ヒラギノ角ゴ Pro W3"/>
              </a:rPr>
              <a:t>presenting the allocation of functions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Verdana" pitchFamily="34" charset="0"/>
              <a:ea typeface="ヒラギノ角ゴ Pro W3"/>
              <a:cs typeface="ヒラギノ角ゴ Pro W3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Verdana" pitchFamily="34" charset="0"/>
                <a:ea typeface="ヒラギノ角ゴ Pro W3"/>
                <a:cs typeface="ヒラギノ角ゴ Pro W3"/>
              </a:rPr>
              <a:t>Operational Design (Taking a functional view of an activity means focusing on processes </a:t>
            </a:r>
            <a:r>
              <a:rPr lang="en-US" sz="1200" dirty="0" smtClean="0">
                <a:latin typeface="Verdana" pitchFamily="34" charset="0"/>
                <a:ea typeface="ヒラギノ角ゴ Pro W3"/>
                <a:cs typeface="ヒラギノ角ゴ Pro W3"/>
              </a:rPr>
              <a:t>and on the movement, or flow, of things through a system. </a:t>
            </a:r>
          </a:p>
          <a:p>
            <a:pPr eaLnBrk="1" hangingPunct="1">
              <a:lnSpc>
                <a:spcPct val="120000"/>
              </a:lnSpc>
            </a:pPr>
            <a:r>
              <a:rPr lang="en-US" sz="1200" i="1" dirty="0" smtClean="0">
                <a:latin typeface="Verdana" pitchFamily="34" charset="0"/>
                <a:ea typeface="ヒラギノ角ゴ Pro W3"/>
                <a:cs typeface="ヒラギノ角ゴ Pro W3"/>
              </a:rPr>
              <a:t>:Events )</a:t>
            </a:r>
            <a:endParaRPr lang="en-US" sz="1200" dirty="0" smtClean="0">
              <a:latin typeface="Verdana" pitchFamily="34" charset="0"/>
              <a:ea typeface="ヒラギノ角ゴ Pro W3"/>
              <a:cs typeface="ヒラギノ角ゴ Pro W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E6DDA-B99A-46FB-AD05-90B4FB4B2C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1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8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7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71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B7C0E-9208-41C2-A217-E9A7B6198137}" type="datetimeFigureOut">
              <a:rPr lang="en-US"/>
              <a:pPr>
                <a:defRPr/>
              </a:pPr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9BDAA-F55E-42E6-8104-D8AD56015C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1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09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8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9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0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47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B37791B-B040-4694-BFDC-8DD132D86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xmlns="" id="{182D67EB-56D0-7B5F-C8DA-3C4FD1817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12648" b="12446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252769E-B9F0-4068-A645-5BBEF16E9C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1E12D6AD-7096-45BB-9C02-468B2704C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9953252-97DE-4766-B2F6-E4FDA2FDA6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D7F9C4-EA92-7405-AB31-197C74026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33451"/>
            <a:ext cx="5334000" cy="2576512"/>
          </a:xfrm>
        </p:spPr>
        <p:txBody>
          <a:bodyPr>
            <a:normAutofit/>
          </a:bodyPr>
          <a:lstStyle/>
          <a:p>
            <a:pPr algn="l"/>
            <a:r>
              <a:rPr lang="en-US" sz="5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Process of User Experience Design,</a:t>
            </a:r>
          </a:p>
        </p:txBody>
      </p:sp>
    </p:spTree>
    <p:extLst>
      <p:ext uri="{BB962C8B-B14F-4D97-AF65-F5344CB8AC3E}">
        <p14:creationId xmlns:p14="http://schemas.microsoft.com/office/powerpoint/2010/main" val="22823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 smtClean="0"/>
              <a:t>Product</a:t>
            </a:r>
            <a:r>
              <a:rPr lang="en-US" dirty="0" smtClean="0"/>
              <a:t> </a:t>
            </a:r>
            <a:r>
              <a:rPr lang="en-US" sz="7200" dirty="0" smtClean="0"/>
              <a:t>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4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6" name="Rectangle 17415">
            <a:extLst>
              <a:ext uri="{FF2B5EF4-FFF2-40B4-BE49-F238E27FC236}">
                <a16:creationId xmlns:a16="http://schemas.microsoft.com/office/drawing/2014/main" xmlns="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17411" descr="3D square and rectangle">
            <a:extLst>
              <a:ext uri="{FF2B5EF4-FFF2-40B4-BE49-F238E27FC236}">
                <a16:creationId xmlns:a16="http://schemas.microsoft.com/office/drawing/2014/main" xmlns="" id="{071497C0-C58B-888B-A4EB-67BADF4D6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5" r="36715" b="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7418" name="Freeform: Shape 17417">
            <a:extLst>
              <a:ext uri="{FF2B5EF4-FFF2-40B4-BE49-F238E27FC236}">
                <a16:creationId xmlns:a16="http://schemas.microsoft.com/office/drawing/2014/main" xmlns="" id="{340822D1-9EEA-4ECF-9360-D9AF87950D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20" name="Freeform: Shape 17419">
            <a:extLst>
              <a:ext uri="{FF2B5EF4-FFF2-40B4-BE49-F238E27FC236}">
                <a16:creationId xmlns:a16="http://schemas.microsoft.com/office/drawing/2014/main" xmlns="" id="{DC292A62-7F34-4E30-BE04-48164A1DA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10" name="Text Placeholder 2"/>
          <p:cNvSpPr>
            <a:spLocks noGrp="1"/>
          </p:cNvSpPr>
          <p:nvPr>
            <p:ph type="body" idx="1"/>
          </p:nvPr>
        </p:nvSpPr>
        <p:spPr>
          <a:xfrm>
            <a:off x="4572002" y="878540"/>
            <a:ext cx="8265457" cy="304800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There are many ways of characterizing the activities involved in the </a:t>
            </a:r>
            <a:r>
              <a:rPr lang="en-US" dirty="0" smtClean="0"/>
              <a:t>UX design </a:t>
            </a:r>
            <a:r>
              <a:rPr lang="en-US" dirty="0"/>
              <a:t>process. </a:t>
            </a:r>
          </a:p>
          <a:p>
            <a:pPr lvl="1"/>
            <a:endParaRPr lang="en-US" sz="2800" b="1" dirty="0"/>
          </a:p>
          <a:p>
            <a:pPr lvl="1"/>
            <a:r>
              <a:rPr lang="en-US" sz="2800" b="1" dirty="0"/>
              <a:t>‘Design has three activities: </a:t>
            </a:r>
          </a:p>
          <a:p>
            <a:pPr lvl="2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understand, </a:t>
            </a:r>
          </a:p>
          <a:p>
            <a:pPr lvl="2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observe and </a:t>
            </a:r>
          </a:p>
          <a:p>
            <a:pPr lvl="2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visualize.’</a:t>
            </a:r>
          </a:p>
          <a:p>
            <a:pPr lvl="1"/>
            <a:r>
              <a:rPr lang="en-US" sz="2800" b="1" dirty="0"/>
              <a:t> 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A14E4A-0CDA-DFA4-0284-97FDE19C3B25}"/>
              </a:ext>
            </a:extLst>
          </p:cNvPr>
          <p:cNvSpPr txBox="1"/>
          <p:nvPr/>
        </p:nvSpPr>
        <p:spPr>
          <a:xfrm>
            <a:off x="1129552" y="914871"/>
            <a:ext cx="100225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We characterize the overall design process in terms of the four activities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understanding,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 envisionment,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evaluation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</a:b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12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086C34-B8AF-3789-A14F-59BBAF14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129" y="2797175"/>
            <a:ext cx="9144000" cy="1263649"/>
          </a:xfrm>
        </p:spPr>
        <p:txBody>
          <a:bodyPr/>
          <a:lstStyle/>
          <a:p>
            <a:r>
              <a:rPr lang="en-US" dirty="0"/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406759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711CB6-A8CA-100A-E111-96B97B04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13CF0E-7542-6E37-868A-CD3963A46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ヒラギノ角ゴ Pro W3"/>
                <a:cs typeface="ヒラギノ角ゴ Pro W3"/>
              </a:rPr>
              <a:t>Understanding is concerned with what the system must do, what it must be like and how it must fit in with other things; with the requirements of the product, system or service.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5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0BB562-3BE7-E06E-29CE-FA945520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F7069E-3804-8FDA-68DF-BB096720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Stakeholders</a:t>
            </a:r>
          </a:p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76465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C98890-368A-A5DD-00D1-2D1DA40A2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2" y="645458"/>
            <a:ext cx="10668000" cy="3048001"/>
          </a:xfrm>
        </p:spPr>
        <p:txBody>
          <a:bodyPr>
            <a:normAutofit/>
          </a:bodyPr>
          <a:lstStyle/>
          <a:p>
            <a:r>
              <a:rPr lang="en-US" b="0" i="0" dirty="0" err="1">
                <a:effectLst/>
                <a:latin typeface="Source Serif Pro" panose="02040603050405020204" pitchFamily="18" charset="0"/>
              </a:rPr>
              <a:t>Analysing</a:t>
            </a:r>
            <a:r>
              <a:rPr lang="en-US" b="0" i="0" dirty="0">
                <a:effectLst/>
                <a:latin typeface="Source Serif Pro" panose="02040603050405020204" pitchFamily="18" charset="0"/>
              </a:rPr>
              <a:t> the environment and sinking the product with it, is very important in experience architecture.</a:t>
            </a:r>
          </a:p>
          <a:p>
            <a:endParaRPr lang="en-US" dirty="0">
              <a:latin typeface="Source Serif Pro" panose="02040603050405020204" pitchFamily="18" charset="0"/>
            </a:endParaRPr>
          </a:p>
          <a:p>
            <a:r>
              <a:rPr lang="en-US" dirty="0">
                <a:latin typeface="Source Serif Pro" panose="02040603050405020204" pitchFamily="18" charset="0"/>
              </a:rPr>
              <a:t>Example :</a:t>
            </a:r>
          </a:p>
          <a:p>
            <a:r>
              <a:rPr lang="en-US" dirty="0">
                <a:latin typeface="Source Serif Pro" panose="02040603050405020204" pitchFamily="18" charset="0"/>
              </a:rPr>
              <a:t>Real time Application : Fast/ emergency environment (UBER APP)</a:t>
            </a:r>
          </a:p>
          <a:p>
            <a:r>
              <a:rPr lang="en-US" dirty="0">
                <a:latin typeface="Source Serif Pro" panose="02040603050405020204" pitchFamily="18" charset="0"/>
              </a:rPr>
              <a:t>Service based Environment : (Entertainment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8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CA8519-C5BD-0488-5459-A34BC506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1470212"/>
            <a:ext cx="9144000" cy="1263649"/>
          </a:xfrm>
        </p:spPr>
        <p:txBody>
          <a:bodyPr/>
          <a:lstStyle/>
          <a:p>
            <a:r>
              <a:rPr lang="en-US" dirty="0"/>
              <a:t>Envisionment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252757-CB7B-93B4-24DA-F9A59BC53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339787"/>
            <a:ext cx="10668000" cy="30480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Envisionment is standard to effective human-</a:t>
            </a:r>
            <a:r>
              <a:rPr lang="en-US" b="0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centred</a:t>
            </a:r>
            <a:r>
              <a:rPr 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 design, to enable designers to compare from other people’s perspectives and to explore design concepts and ideas with others. Different representations of design ideas are useful at different stages for different people.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2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77D27-8BBA-EF96-42BB-EE0300AC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9" y="2093893"/>
            <a:ext cx="10668000" cy="1335107"/>
          </a:xfrm>
        </p:spPr>
        <p:txBody>
          <a:bodyPr/>
          <a:lstStyle/>
          <a:p>
            <a:r>
              <a:rPr lang="en-US" sz="2800" dirty="0">
                <a:latin typeface="Verdana" pitchFamily="34" charset="0"/>
                <a:ea typeface="ヒラギノ角ゴ Pro W3"/>
                <a:cs typeface="ヒラギノ角ゴ Pro W3"/>
              </a:rPr>
              <a:t>to help designers clarify their own ideas </a:t>
            </a:r>
          </a:p>
          <a:p>
            <a:r>
              <a:rPr lang="en-US" sz="2800" dirty="0">
                <a:latin typeface="Verdana" pitchFamily="34" charset="0"/>
                <a:ea typeface="ヒラギノ角ゴ Pro W3"/>
                <a:cs typeface="ヒラギノ角ゴ Pro W3"/>
              </a:rPr>
              <a:t> to enable people to evaluate them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92858F-E65D-23EF-3500-FF45C1CB2842}"/>
              </a:ext>
            </a:extLst>
          </p:cNvPr>
          <p:cNvSpPr txBox="1"/>
          <p:nvPr/>
        </p:nvSpPr>
        <p:spPr>
          <a:xfrm>
            <a:off x="762000" y="76200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itchFamily="34" charset="0"/>
                <a:ea typeface="ヒラギノ角ゴ Pro W3"/>
                <a:cs typeface="ヒラギノ角ゴ Pro W3"/>
              </a:rPr>
              <a:t>Designs need to be visualized both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915794-6B38-7C04-C2D6-27237E04561D}"/>
              </a:ext>
            </a:extLst>
          </p:cNvPr>
          <p:cNvSpPr txBox="1"/>
          <p:nvPr/>
        </p:nvSpPr>
        <p:spPr>
          <a:xfrm>
            <a:off x="762000" y="3411071"/>
            <a:ext cx="92336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Basic Techniques of Envisionment are:</a:t>
            </a:r>
          </a:p>
          <a:p>
            <a:r>
              <a:rPr lang="en-US" sz="2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</a:rPr>
              <a:t>Sketches and snapshots</a:t>
            </a: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</a:rPr>
              <a:t>Story Boards</a:t>
            </a: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</a:rPr>
              <a:t>Prototypes</a:t>
            </a: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</a:rPr>
              <a:t>Mood boards</a:t>
            </a:r>
          </a:p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</a:rPr>
              <a:t>Navigation maps etc..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9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xmlns="" id="{6B0479F5-59EA-43F3-BAFC-2606376EB6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F) UX Storytellers Connecting the Dots | Duong Tan Dat - Academia.edu">
            <a:extLst>
              <a:ext uri="{FF2B5EF4-FFF2-40B4-BE49-F238E27FC236}">
                <a16:creationId xmlns:a16="http://schemas.microsoft.com/office/drawing/2014/main" xmlns="" id="{6B81A9E0-8F0C-2C89-5743-6993C39A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8" r="-2" b="22988"/>
          <a:stretch/>
        </p:blipFill>
        <p:spPr bwMode="auto">
          <a:xfrm>
            <a:off x="2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sell your UX vision | by jennychamux | Sketchnotes, Sketch notes,  Things to sell">
            <a:extLst>
              <a:ext uri="{FF2B5EF4-FFF2-40B4-BE49-F238E27FC236}">
                <a16:creationId xmlns:a16="http://schemas.microsoft.com/office/drawing/2014/main" xmlns="" id="{2E679369-75E2-FEB6-9DCE-F4D868302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31"/>
          <a:stretch/>
        </p:blipFill>
        <p:spPr bwMode="auto"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xmlns="" id="{71811820-403F-4D93-B710-D7F182DECC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xmlns="" id="{5EA48870-932C-4B49-B9BE-AF41F48FD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500580-D359-7FC7-B95F-325F8E2E3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4572000"/>
            <a:ext cx="6096000" cy="188440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500">
                <a:latin typeface="Verdana" pitchFamily="34" charset="0"/>
                <a:ea typeface="ヒラギノ角ゴ Pro W3"/>
                <a:cs typeface="ヒラギノ角ゴ Pro W3"/>
              </a:rPr>
              <a:t>Envisionment is concerned with finding appropriate media in which to render design ideas. </a:t>
            </a:r>
          </a:p>
          <a:p>
            <a:pPr eaLnBrk="1" hangingPunct="1"/>
            <a:r>
              <a:rPr lang="en-US" sz="1500">
                <a:latin typeface="Verdana" pitchFamily="34" charset="0"/>
                <a:ea typeface="ヒラギノ角ゴ Pro W3"/>
                <a:cs typeface="ヒラギノ角ゴ Pro W3"/>
              </a:rPr>
              <a:t>The medium needs to be appropriate for the stage of the process, the audience, the resources available and the questions that the designer is trying to answer. 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86493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8E6D38-D493-574D-CCD2-3692BAF0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7" t="9313" r="40356" b="37894"/>
          <a:stretch/>
        </p:blipFill>
        <p:spPr>
          <a:xfrm>
            <a:off x="762000" y="454854"/>
            <a:ext cx="7731284" cy="4895558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A027D562-8F7E-478A-942E-D959A950C5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48A28C56-2619-47F0-B448-9D145309B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82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4">
            <a:extLst>
              <a:ext uri="{FF2B5EF4-FFF2-40B4-BE49-F238E27FC236}">
                <a16:creationId xmlns:a16="http://schemas.microsoft.com/office/drawing/2014/main" xmlns="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AC9EC3-6B9D-552C-917F-25DAC4F6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23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Evaluation:</a:t>
            </a:r>
          </a:p>
        </p:txBody>
      </p:sp>
      <p:pic>
        <p:nvPicPr>
          <p:cNvPr id="2050" name="Picture 2" descr="Design Evaluation: What to do when your product might not what your user  need | by andieta octaria | UX Planet">
            <a:extLst>
              <a:ext uri="{FF2B5EF4-FFF2-40B4-BE49-F238E27FC236}">
                <a16:creationId xmlns:a16="http://schemas.microsoft.com/office/drawing/2014/main" xmlns="" id="{68098850-B795-43E4-4D13-4CBAFBC5F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5" r="7751" b="1"/>
          <a:stretch/>
        </p:blipFill>
        <p:spPr bwMode="auto">
          <a:xfrm>
            <a:off x="762000" y="762001"/>
            <a:ext cx="6095524" cy="4707593"/>
          </a:xfrm>
          <a:custGeom>
            <a:avLst/>
            <a:gdLst/>
            <a:ahLst/>
            <a:cxnLst/>
            <a:rect l="l" t="t" r="r" b="b"/>
            <a:pathLst>
              <a:path w="6095524" h="4707593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518571"/>
                </a:lnTo>
                <a:lnTo>
                  <a:pt x="6061052" y="3534000"/>
                </a:lnTo>
                <a:cubicBezTo>
                  <a:pt x="6054332" y="3536785"/>
                  <a:pt x="6046938" y="3538321"/>
                  <a:pt x="6040890" y="3542065"/>
                </a:cubicBezTo>
                <a:cubicBezTo>
                  <a:pt x="6013044" y="3559156"/>
                  <a:pt x="5986064" y="3577591"/>
                  <a:pt x="5957836" y="3594010"/>
                </a:cubicBezTo>
                <a:cubicBezTo>
                  <a:pt x="5928744" y="3611004"/>
                  <a:pt x="5902724" y="3631071"/>
                  <a:pt x="5882656" y="3658244"/>
                </a:cubicBezTo>
                <a:cubicBezTo>
                  <a:pt x="5864029" y="3683496"/>
                  <a:pt x="5845978" y="3709131"/>
                  <a:pt x="5827448" y="3734479"/>
                </a:cubicBezTo>
                <a:cubicBezTo>
                  <a:pt x="5822743" y="3740912"/>
                  <a:pt x="5818422" y="3748498"/>
                  <a:pt x="5811989" y="3752627"/>
                </a:cubicBezTo>
                <a:cubicBezTo>
                  <a:pt x="5798643" y="3761268"/>
                  <a:pt x="5784048" y="3768277"/>
                  <a:pt x="5769742" y="3775382"/>
                </a:cubicBezTo>
                <a:cubicBezTo>
                  <a:pt x="5757452" y="3781431"/>
                  <a:pt x="5744394" y="3785943"/>
                  <a:pt x="5732393" y="3792472"/>
                </a:cubicBezTo>
                <a:cubicBezTo>
                  <a:pt x="5722792" y="3797658"/>
                  <a:pt x="5714246" y="3804859"/>
                  <a:pt x="5705316" y="3811388"/>
                </a:cubicBezTo>
                <a:cubicBezTo>
                  <a:pt x="5697539" y="3817052"/>
                  <a:pt x="5688994" y="3821949"/>
                  <a:pt x="5682465" y="3828767"/>
                </a:cubicBezTo>
                <a:cubicBezTo>
                  <a:pt x="5666526" y="3845281"/>
                  <a:pt x="5650491" y="3861508"/>
                  <a:pt x="5630712" y="3873702"/>
                </a:cubicBezTo>
                <a:cubicBezTo>
                  <a:pt x="5611221" y="3885799"/>
                  <a:pt x="5592786" y="3899338"/>
                  <a:pt x="5573392" y="3911628"/>
                </a:cubicBezTo>
                <a:cubicBezTo>
                  <a:pt x="5554380" y="3923630"/>
                  <a:pt x="5537194" y="3936783"/>
                  <a:pt x="5527304" y="3958099"/>
                </a:cubicBezTo>
                <a:cubicBezTo>
                  <a:pt x="5522888" y="3967508"/>
                  <a:pt x="5516646" y="3977782"/>
                  <a:pt x="5508293" y="3983255"/>
                </a:cubicBezTo>
                <a:cubicBezTo>
                  <a:pt x="5496387" y="3991032"/>
                  <a:pt x="5481313" y="3993817"/>
                  <a:pt x="5468350" y="4000442"/>
                </a:cubicBezTo>
                <a:cubicBezTo>
                  <a:pt x="5453084" y="4008219"/>
                  <a:pt x="5435418" y="4014940"/>
                  <a:pt x="5425048" y="4027326"/>
                </a:cubicBezTo>
                <a:cubicBezTo>
                  <a:pt x="5415830" y="4038368"/>
                  <a:pt x="5406517" y="4047009"/>
                  <a:pt x="5394322" y="4054018"/>
                </a:cubicBezTo>
                <a:cubicBezTo>
                  <a:pt x="5385778" y="4058915"/>
                  <a:pt x="5379441" y="4067844"/>
                  <a:pt x="5370608" y="4071877"/>
                </a:cubicBezTo>
                <a:cubicBezTo>
                  <a:pt x="5358990" y="4077254"/>
                  <a:pt x="5347276" y="4081479"/>
                  <a:pt x="5337098" y="4089832"/>
                </a:cubicBezTo>
                <a:cubicBezTo>
                  <a:pt x="5326536" y="4098473"/>
                  <a:pt x="5314535" y="4105290"/>
                  <a:pt x="5303493" y="4113356"/>
                </a:cubicBezTo>
                <a:cubicBezTo>
                  <a:pt x="5297636" y="4117676"/>
                  <a:pt x="5292835" y="4123341"/>
                  <a:pt x="5287171" y="4127854"/>
                </a:cubicBezTo>
                <a:cubicBezTo>
                  <a:pt x="5276801" y="4136111"/>
                  <a:pt x="5266239" y="4144176"/>
                  <a:pt x="5255581" y="4151953"/>
                </a:cubicBezTo>
                <a:cubicBezTo>
                  <a:pt x="5244924" y="4159731"/>
                  <a:pt x="5234746" y="4168756"/>
                  <a:pt x="5223032" y="4174421"/>
                </a:cubicBezTo>
                <a:cubicBezTo>
                  <a:pt x="5203062" y="4184023"/>
                  <a:pt x="5181266" y="4189784"/>
                  <a:pt x="5161870" y="4200153"/>
                </a:cubicBezTo>
                <a:cubicBezTo>
                  <a:pt x="5142188" y="4210714"/>
                  <a:pt x="5123656" y="4223965"/>
                  <a:pt x="5106182" y="4237983"/>
                </a:cubicBezTo>
                <a:cubicBezTo>
                  <a:pt x="5092356" y="4249025"/>
                  <a:pt x="5079394" y="4259971"/>
                  <a:pt x="5062014" y="4265635"/>
                </a:cubicBezTo>
                <a:cubicBezTo>
                  <a:pt x="5052317" y="4268804"/>
                  <a:pt x="5042140" y="4275717"/>
                  <a:pt x="5036282" y="4283783"/>
                </a:cubicBezTo>
                <a:cubicBezTo>
                  <a:pt x="5023608" y="4301353"/>
                  <a:pt x="5007382" y="4313739"/>
                  <a:pt x="4989043" y="4324301"/>
                </a:cubicBezTo>
                <a:cubicBezTo>
                  <a:pt x="4964559" y="4338511"/>
                  <a:pt x="4940363" y="4353009"/>
                  <a:pt x="4915783" y="4366931"/>
                </a:cubicBezTo>
                <a:cubicBezTo>
                  <a:pt x="4901286" y="4375189"/>
                  <a:pt x="4886884" y="4383926"/>
                  <a:pt x="4871520" y="4389975"/>
                </a:cubicBezTo>
                <a:cubicBezTo>
                  <a:pt x="4840124" y="4402457"/>
                  <a:pt x="4807959" y="4413114"/>
                  <a:pt x="4776274" y="4424733"/>
                </a:cubicBezTo>
                <a:cubicBezTo>
                  <a:pt x="4765904" y="4428477"/>
                  <a:pt x="4756110" y="4433854"/>
                  <a:pt x="4745548" y="4437119"/>
                </a:cubicBezTo>
                <a:cubicBezTo>
                  <a:pt x="4734122" y="4440671"/>
                  <a:pt x="4721834" y="4441727"/>
                  <a:pt x="4710408" y="4445280"/>
                </a:cubicBezTo>
                <a:cubicBezTo>
                  <a:pt x="4691396" y="4451136"/>
                  <a:pt x="4672961" y="4458626"/>
                  <a:pt x="4653950" y="4464579"/>
                </a:cubicBezTo>
                <a:cubicBezTo>
                  <a:pt x="4617272" y="4476005"/>
                  <a:pt x="4580498" y="4486951"/>
                  <a:pt x="4543725" y="4497800"/>
                </a:cubicBezTo>
                <a:cubicBezTo>
                  <a:pt x="4535852" y="4500105"/>
                  <a:pt x="4527306" y="4500393"/>
                  <a:pt x="4519530" y="4502889"/>
                </a:cubicBezTo>
                <a:cubicBezTo>
                  <a:pt x="4498886" y="4509610"/>
                  <a:pt x="4478338" y="4516907"/>
                  <a:pt x="4457887" y="4524300"/>
                </a:cubicBezTo>
                <a:cubicBezTo>
                  <a:pt x="4445502" y="4528813"/>
                  <a:pt x="4433403" y="4534382"/>
                  <a:pt x="4420922" y="4538702"/>
                </a:cubicBezTo>
                <a:cubicBezTo>
                  <a:pt x="4410936" y="4542159"/>
                  <a:pt x="4400662" y="4544847"/>
                  <a:pt x="4390292" y="4546960"/>
                </a:cubicBezTo>
                <a:cubicBezTo>
                  <a:pt x="4381363" y="4548785"/>
                  <a:pt x="4372050" y="4548592"/>
                  <a:pt x="4363216" y="4550801"/>
                </a:cubicBezTo>
                <a:cubicBezTo>
                  <a:pt x="4339308" y="4556753"/>
                  <a:pt x="4315689" y="4563475"/>
                  <a:pt x="4291973" y="4569811"/>
                </a:cubicBezTo>
                <a:cubicBezTo>
                  <a:pt x="4282468" y="4572308"/>
                  <a:pt x="4272770" y="4574133"/>
                  <a:pt x="4263552" y="4577301"/>
                </a:cubicBezTo>
                <a:cubicBezTo>
                  <a:pt x="4238876" y="4585654"/>
                  <a:pt x="4214585" y="4595159"/>
                  <a:pt x="4189813" y="4603033"/>
                </a:cubicBezTo>
                <a:cubicBezTo>
                  <a:pt x="4169266" y="4609562"/>
                  <a:pt x="4148142" y="4614266"/>
                  <a:pt x="4127306" y="4620027"/>
                </a:cubicBezTo>
                <a:cubicBezTo>
                  <a:pt x="4118473" y="4622524"/>
                  <a:pt x="4110024" y="4626077"/>
                  <a:pt x="4101192" y="4628188"/>
                </a:cubicBezTo>
                <a:cubicBezTo>
                  <a:pt x="4081412" y="4632990"/>
                  <a:pt x="4061345" y="4637022"/>
                  <a:pt x="4041470" y="4641823"/>
                </a:cubicBezTo>
                <a:cubicBezTo>
                  <a:pt x="4030139" y="4644607"/>
                  <a:pt x="4019194" y="4649600"/>
                  <a:pt x="4007672" y="4651425"/>
                </a:cubicBezTo>
                <a:cubicBezTo>
                  <a:pt x="3980308" y="4655745"/>
                  <a:pt x="3952752" y="4658817"/>
                  <a:pt x="3925195" y="4662274"/>
                </a:cubicBezTo>
                <a:cubicBezTo>
                  <a:pt x="3896776" y="4665826"/>
                  <a:pt x="3868451" y="4669571"/>
                  <a:pt x="3840029" y="4672739"/>
                </a:cubicBezTo>
                <a:cubicBezTo>
                  <a:pt x="3824475" y="4674372"/>
                  <a:pt x="3808824" y="4674660"/>
                  <a:pt x="3793270" y="4676196"/>
                </a:cubicBezTo>
                <a:cubicBezTo>
                  <a:pt x="3779636" y="4677541"/>
                  <a:pt x="3766098" y="4680037"/>
                  <a:pt x="3752464" y="4681670"/>
                </a:cubicBezTo>
                <a:cubicBezTo>
                  <a:pt x="3740654" y="4683013"/>
                  <a:pt x="3728748" y="4683781"/>
                  <a:pt x="3716938" y="4685126"/>
                </a:cubicBezTo>
                <a:cubicBezTo>
                  <a:pt x="3698024" y="4687334"/>
                  <a:pt x="3679204" y="4689831"/>
                  <a:pt x="3660386" y="4692135"/>
                </a:cubicBezTo>
                <a:cubicBezTo>
                  <a:pt x="3652513" y="4692999"/>
                  <a:pt x="3644255" y="4695399"/>
                  <a:pt x="3636862" y="4693960"/>
                </a:cubicBezTo>
                <a:cubicBezTo>
                  <a:pt x="3618235" y="4690310"/>
                  <a:pt x="3599896" y="4691367"/>
                  <a:pt x="3581365" y="4693863"/>
                </a:cubicBezTo>
                <a:cubicBezTo>
                  <a:pt x="3575028" y="4694728"/>
                  <a:pt x="3568211" y="4694535"/>
                  <a:pt x="3562066" y="4692903"/>
                </a:cubicBezTo>
                <a:cubicBezTo>
                  <a:pt x="3549488" y="4689638"/>
                  <a:pt x="3537294" y="4685029"/>
                  <a:pt x="3524908" y="4680997"/>
                </a:cubicBezTo>
                <a:cubicBezTo>
                  <a:pt x="3523563" y="4680517"/>
                  <a:pt x="3521931" y="4680421"/>
                  <a:pt x="3520492" y="4680133"/>
                </a:cubicBezTo>
                <a:cubicBezTo>
                  <a:pt x="3512330" y="4678500"/>
                  <a:pt x="3504266" y="4676868"/>
                  <a:pt x="3496103" y="4675428"/>
                </a:cubicBezTo>
                <a:cubicBezTo>
                  <a:pt x="3491687" y="4674660"/>
                  <a:pt x="3487174" y="4674564"/>
                  <a:pt x="3482757" y="4673892"/>
                </a:cubicBezTo>
                <a:cubicBezTo>
                  <a:pt x="3465667" y="4671203"/>
                  <a:pt x="3446848" y="4675716"/>
                  <a:pt x="3432061" y="4664099"/>
                </a:cubicBezTo>
                <a:cubicBezTo>
                  <a:pt x="3422460" y="4656609"/>
                  <a:pt x="3413146" y="4658338"/>
                  <a:pt x="3402873" y="4659490"/>
                </a:cubicBezTo>
                <a:cubicBezTo>
                  <a:pt x="3395096" y="4660354"/>
                  <a:pt x="3387126" y="4660065"/>
                  <a:pt x="3379253" y="4660162"/>
                </a:cubicBezTo>
                <a:cubicBezTo>
                  <a:pt x="3365427" y="4660449"/>
                  <a:pt x="3351601" y="4660546"/>
                  <a:pt x="3337774" y="4661026"/>
                </a:cubicBezTo>
                <a:cubicBezTo>
                  <a:pt x="3333357" y="4661218"/>
                  <a:pt x="3328846" y="4663619"/>
                  <a:pt x="3324524" y="4663235"/>
                </a:cubicBezTo>
                <a:cubicBezTo>
                  <a:pt x="3304553" y="4661410"/>
                  <a:pt x="3284582" y="4658529"/>
                  <a:pt x="3264610" y="4656897"/>
                </a:cubicBezTo>
                <a:cubicBezTo>
                  <a:pt x="3253281" y="4655938"/>
                  <a:pt x="3241663" y="4657761"/>
                  <a:pt x="3230429" y="4656417"/>
                </a:cubicBezTo>
                <a:cubicBezTo>
                  <a:pt x="3217468" y="4654881"/>
                  <a:pt x="3204794" y="4650945"/>
                  <a:pt x="3191927" y="4648544"/>
                </a:cubicBezTo>
                <a:cubicBezTo>
                  <a:pt x="3188375" y="4647872"/>
                  <a:pt x="3184438" y="4648736"/>
                  <a:pt x="3180694" y="4648928"/>
                </a:cubicBezTo>
                <a:cubicBezTo>
                  <a:pt x="3176469" y="4649120"/>
                  <a:pt x="3172340" y="4649504"/>
                  <a:pt x="3168116" y="4649600"/>
                </a:cubicBezTo>
                <a:cubicBezTo>
                  <a:pt x="3155249" y="4649793"/>
                  <a:pt x="3142384" y="4649504"/>
                  <a:pt x="3129517" y="4650177"/>
                </a:cubicBezTo>
                <a:cubicBezTo>
                  <a:pt x="3121644" y="4650561"/>
                  <a:pt x="3113388" y="4654497"/>
                  <a:pt x="3106089" y="4653057"/>
                </a:cubicBezTo>
                <a:cubicBezTo>
                  <a:pt x="3091208" y="4650272"/>
                  <a:pt x="3076325" y="4656513"/>
                  <a:pt x="3061444" y="4651329"/>
                </a:cubicBezTo>
                <a:cubicBezTo>
                  <a:pt x="3056834" y="4649793"/>
                  <a:pt x="3050497" y="4653633"/>
                  <a:pt x="3044928" y="4653825"/>
                </a:cubicBezTo>
                <a:cubicBezTo>
                  <a:pt x="3031006" y="4654305"/>
                  <a:pt x="3017084" y="4654209"/>
                  <a:pt x="3003162" y="4654113"/>
                </a:cubicBezTo>
                <a:cubicBezTo>
                  <a:pt x="2990680" y="4654017"/>
                  <a:pt x="2977717" y="4655361"/>
                  <a:pt x="2965716" y="4652673"/>
                </a:cubicBezTo>
                <a:cubicBezTo>
                  <a:pt x="2953137" y="4649793"/>
                  <a:pt x="2941808" y="4650177"/>
                  <a:pt x="2929614" y="4653441"/>
                </a:cubicBezTo>
                <a:cubicBezTo>
                  <a:pt x="2921260" y="4655649"/>
                  <a:pt x="2912427" y="4655938"/>
                  <a:pt x="2903786" y="4656609"/>
                </a:cubicBezTo>
                <a:cubicBezTo>
                  <a:pt x="2894473" y="4657377"/>
                  <a:pt x="2884199" y="4655361"/>
                  <a:pt x="2875750" y="4658529"/>
                </a:cubicBezTo>
                <a:cubicBezTo>
                  <a:pt x="2850593" y="4667939"/>
                  <a:pt x="2824765" y="4669955"/>
                  <a:pt x="2798458" y="4669955"/>
                </a:cubicBezTo>
                <a:cubicBezTo>
                  <a:pt x="2793656" y="4669955"/>
                  <a:pt x="2788759" y="4668612"/>
                  <a:pt x="2784152" y="4667171"/>
                </a:cubicBezTo>
                <a:cubicBezTo>
                  <a:pt x="2757266" y="4658529"/>
                  <a:pt x="2730286" y="4659297"/>
                  <a:pt x="2702922" y="4664578"/>
                </a:cubicBezTo>
                <a:cubicBezTo>
                  <a:pt x="2697257" y="4665731"/>
                  <a:pt x="2690921" y="4665923"/>
                  <a:pt x="2685256" y="4664771"/>
                </a:cubicBezTo>
                <a:cubicBezTo>
                  <a:pt x="2669317" y="4661410"/>
                  <a:pt x="2653858" y="4655841"/>
                  <a:pt x="2637824" y="4653441"/>
                </a:cubicBezTo>
                <a:cubicBezTo>
                  <a:pt x="2611324" y="4649504"/>
                  <a:pt x="2588377" y="4662754"/>
                  <a:pt x="2564661" y="4671396"/>
                </a:cubicBezTo>
                <a:cubicBezTo>
                  <a:pt x="2542097" y="4679557"/>
                  <a:pt x="2522894" y="4697992"/>
                  <a:pt x="2496201" y="4693863"/>
                </a:cubicBezTo>
                <a:cubicBezTo>
                  <a:pt x="2493514" y="4693479"/>
                  <a:pt x="2490537" y="4696071"/>
                  <a:pt x="2487560" y="4696744"/>
                </a:cubicBezTo>
                <a:cubicBezTo>
                  <a:pt x="2479399" y="4698568"/>
                  <a:pt x="2471238" y="4700776"/>
                  <a:pt x="2462980" y="4701641"/>
                </a:cubicBezTo>
                <a:cubicBezTo>
                  <a:pt x="2452899" y="4702793"/>
                  <a:pt x="2442625" y="4702409"/>
                  <a:pt x="2432544" y="4703369"/>
                </a:cubicBezTo>
                <a:cubicBezTo>
                  <a:pt x="2419581" y="4704521"/>
                  <a:pt x="2406812" y="4707593"/>
                  <a:pt x="2393945" y="4707593"/>
                </a:cubicBezTo>
                <a:cubicBezTo>
                  <a:pt x="2383575" y="4707593"/>
                  <a:pt x="2373302" y="4704041"/>
                  <a:pt x="2363029" y="4702312"/>
                </a:cubicBezTo>
                <a:cubicBezTo>
                  <a:pt x="2348530" y="4699912"/>
                  <a:pt x="2332591" y="4700584"/>
                  <a:pt x="2319821" y="4694439"/>
                </a:cubicBezTo>
                <a:cubicBezTo>
                  <a:pt x="2306188" y="4687910"/>
                  <a:pt x="2293225" y="4684934"/>
                  <a:pt x="2279111" y="4686950"/>
                </a:cubicBezTo>
                <a:cubicBezTo>
                  <a:pt x="2274406" y="4687622"/>
                  <a:pt x="2268357" y="4691655"/>
                  <a:pt x="2266245" y="4695783"/>
                </a:cubicBezTo>
                <a:cubicBezTo>
                  <a:pt x="2261540" y="4705001"/>
                  <a:pt x="2255108" y="4706634"/>
                  <a:pt x="2246370" y="4703464"/>
                </a:cubicBezTo>
                <a:cubicBezTo>
                  <a:pt x="2238785" y="4700776"/>
                  <a:pt x="2229471" y="4699432"/>
                  <a:pt x="2224287" y="4694247"/>
                </a:cubicBezTo>
                <a:cubicBezTo>
                  <a:pt x="2209596" y="4679557"/>
                  <a:pt x="2190873" y="4679077"/>
                  <a:pt x="2172630" y="4675141"/>
                </a:cubicBezTo>
                <a:cubicBezTo>
                  <a:pt x="2161494" y="4672739"/>
                  <a:pt x="2151123" y="4672644"/>
                  <a:pt x="2139985" y="4674276"/>
                </a:cubicBezTo>
                <a:cubicBezTo>
                  <a:pt x="2115790" y="4677925"/>
                  <a:pt x="2092266" y="4672739"/>
                  <a:pt x="2069030" y="4666115"/>
                </a:cubicBezTo>
                <a:cubicBezTo>
                  <a:pt x="2053667" y="4661698"/>
                  <a:pt x="2037921" y="4659010"/>
                  <a:pt x="2022655" y="4654497"/>
                </a:cubicBezTo>
                <a:cubicBezTo>
                  <a:pt x="2011229" y="4651041"/>
                  <a:pt x="1999804" y="4646912"/>
                  <a:pt x="1989339" y="4641343"/>
                </a:cubicBezTo>
                <a:cubicBezTo>
                  <a:pt x="1974167" y="4633181"/>
                  <a:pt x="1960918" y="4620891"/>
                  <a:pt x="1941618" y="4624156"/>
                </a:cubicBezTo>
                <a:cubicBezTo>
                  <a:pt x="1924623" y="4627036"/>
                  <a:pt x="1909262" y="4620988"/>
                  <a:pt x="1893707" y="4615227"/>
                </a:cubicBezTo>
                <a:cubicBezTo>
                  <a:pt x="1882281" y="4611002"/>
                  <a:pt x="1870857" y="4606681"/>
                  <a:pt x="1859045" y="4603993"/>
                </a:cubicBezTo>
                <a:cubicBezTo>
                  <a:pt x="1845027" y="4600824"/>
                  <a:pt x="1829184" y="4602169"/>
                  <a:pt x="1816702" y="4596311"/>
                </a:cubicBezTo>
                <a:cubicBezTo>
                  <a:pt x="1803644" y="4590166"/>
                  <a:pt x="1792795" y="4594295"/>
                  <a:pt x="1781177" y="4596024"/>
                </a:cubicBezTo>
                <a:cubicBezTo>
                  <a:pt x="1762646" y="4598712"/>
                  <a:pt x="1744210" y="4603705"/>
                  <a:pt x="1725488" y="4597368"/>
                </a:cubicBezTo>
                <a:cubicBezTo>
                  <a:pt x="1702733" y="4589687"/>
                  <a:pt x="1680169" y="4581430"/>
                  <a:pt x="1657318" y="4574133"/>
                </a:cubicBezTo>
                <a:cubicBezTo>
                  <a:pt x="1648483" y="4571347"/>
                  <a:pt x="1638980" y="4570195"/>
                  <a:pt x="1629761" y="4568947"/>
                </a:cubicBezTo>
                <a:cubicBezTo>
                  <a:pt x="1621025" y="4567891"/>
                  <a:pt x="1610559" y="4570579"/>
                  <a:pt x="1603837" y="4566547"/>
                </a:cubicBezTo>
                <a:cubicBezTo>
                  <a:pt x="1586554" y="4556178"/>
                  <a:pt x="1568792" y="4551089"/>
                  <a:pt x="1548820" y="4551089"/>
                </a:cubicBezTo>
                <a:cubicBezTo>
                  <a:pt x="1541330" y="4551089"/>
                  <a:pt x="1534033" y="4546768"/>
                  <a:pt x="1526449" y="4545999"/>
                </a:cubicBezTo>
                <a:cubicBezTo>
                  <a:pt x="1516078" y="4545040"/>
                  <a:pt x="1504172" y="4542447"/>
                  <a:pt x="1495147" y="4546096"/>
                </a:cubicBezTo>
                <a:cubicBezTo>
                  <a:pt x="1473928" y="4554737"/>
                  <a:pt x="1456742" y="4547536"/>
                  <a:pt x="1438211" y="4538991"/>
                </a:cubicBezTo>
                <a:cubicBezTo>
                  <a:pt x="1419967" y="4530541"/>
                  <a:pt x="1400764" y="4523821"/>
                  <a:pt x="1381370" y="4518251"/>
                </a:cubicBezTo>
                <a:cubicBezTo>
                  <a:pt x="1374073" y="4516235"/>
                  <a:pt x="1365336" y="4519596"/>
                  <a:pt x="1357270" y="4520267"/>
                </a:cubicBezTo>
                <a:cubicBezTo>
                  <a:pt x="1354389" y="4520460"/>
                  <a:pt x="1351220" y="4520748"/>
                  <a:pt x="1348629" y="4519788"/>
                </a:cubicBezTo>
                <a:cubicBezTo>
                  <a:pt x="1323569" y="4510570"/>
                  <a:pt x="1298124" y="4503561"/>
                  <a:pt x="1270953" y="4508361"/>
                </a:cubicBezTo>
                <a:cubicBezTo>
                  <a:pt x="1268457" y="4508842"/>
                  <a:pt x="1265672" y="4507786"/>
                  <a:pt x="1263175" y="4507114"/>
                </a:cubicBezTo>
                <a:cubicBezTo>
                  <a:pt x="1250981" y="4503657"/>
                  <a:pt x="1239075" y="4498184"/>
                  <a:pt x="1226690" y="4496936"/>
                </a:cubicBezTo>
                <a:cubicBezTo>
                  <a:pt x="1196157" y="4493864"/>
                  <a:pt x="1165433" y="4492615"/>
                  <a:pt x="1134706" y="4490599"/>
                </a:cubicBezTo>
                <a:cubicBezTo>
                  <a:pt x="1132786" y="4490503"/>
                  <a:pt x="1130770" y="4490503"/>
                  <a:pt x="1129042" y="4489831"/>
                </a:cubicBezTo>
                <a:cubicBezTo>
                  <a:pt x="1117712" y="4485702"/>
                  <a:pt x="1107823" y="4487047"/>
                  <a:pt x="1098220" y="4494919"/>
                </a:cubicBezTo>
                <a:cubicBezTo>
                  <a:pt x="1093996" y="4498376"/>
                  <a:pt x="1088235" y="4500200"/>
                  <a:pt x="1082955" y="4502121"/>
                </a:cubicBezTo>
                <a:cubicBezTo>
                  <a:pt x="1075177" y="4505002"/>
                  <a:pt x="1067208" y="4507786"/>
                  <a:pt x="1059143" y="4509610"/>
                </a:cubicBezTo>
                <a:cubicBezTo>
                  <a:pt x="1051173" y="4511338"/>
                  <a:pt x="1042628" y="4513738"/>
                  <a:pt x="1034947" y="4512395"/>
                </a:cubicBezTo>
                <a:cubicBezTo>
                  <a:pt x="1021121" y="4509994"/>
                  <a:pt x="1007966" y="4504618"/>
                  <a:pt x="994332" y="4501064"/>
                </a:cubicBezTo>
                <a:cubicBezTo>
                  <a:pt x="989628" y="4499816"/>
                  <a:pt x="984442" y="4500009"/>
                  <a:pt x="979546" y="4499912"/>
                </a:cubicBezTo>
                <a:cubicBezTo>
                  <a:pt x="968312" y="4499625"/>
                  <a:pt x="956790" y="4502409"/>
                  <a:pt x="946613" y="4494440"/>
                </a:cubicBezTo>
                <a:cubicBezTo>
                  <a:pt x="937204" y="4486951"/>
                  <a:pt x="927697" y="4489158"/>
                  <a:pt x="917808" y="4494824"/>
                </a:cubicBezTo>
                <a:cubicBezTo>
                  <a:pt x="910703" y="4498857"/>
                  <a:pt x="902639" y="4502025"/>
                  <a:pt x="894669" y="4503561"/>
                </a:cubicBezTo>
                <a:cubicBezTo>
                  <a:pt x="883723" y="4505673"/>
                  <a:pt x="872873" y="4506538"/>
                  <a:pt x="861063" y="4505289"/>
                </a:cubicBezTo>
                <a:cubicBezTo>
                  <a:pt x="852710" y="4504425"/>
                  <a:pt x="845892" y="4504041"/>
                  <a:pt x="839363" y="4498952"/>
                </a:cubicBezTo>
                <a:cubicBezTo>
                  <a:pt x="838308" y="4498184"/>
                  <a:pt x="836388" y="4497992"/>
                  <a:pt x="834947" y="4498089"/>
                </a:cubicBezTo>
                <a:cubicBezTo>
                  <a:pt x="816032" y="4499721"/>
                  <a:pt x="797309" y="4498857"/>
                  <a:pt x="778202" y="4497704"/>
                </a:cubicBezTo>
                <a:cubicBezTo>
                  <a:pt x="753911" y="4496168"/>
                  <a:pt x="728370" y="4500680"/>
                  <a:pt x="707343" y="4516811"/>
                </a:cubicBezTo>
                <a:cubicBezTo>
                  <a:pt x="704271" y="4519212"/>
                  <a:pt x="699662" y="4520267"/>
                  <a:pt x="695629" y="4520844"/>
                </a:cubicBezTo>
                <a:cubicBezTo>
                  <a:pt x="676618" y="4523340"/>
                  <a:pt x="657511" y="4525069"/>
                  <a:pt x="638500" y="4527853"/>
                </a:cubicBezTo>
                <a:cubicBezTo>
                  <a:pt x="628130" y="4529389"/>
                  <a:pt x="617280" y="4530734"/>
                  <a:pt x="607872" y="4534958"/>
                </a:cubicBezTo>
                <a:cubicBezTo>
                  <a:pt x="598655" y="4539086"/>
                  <a:pt x="591260" y="4543983"/>
                  <a:pt x="585788" y="4535342"/>
                </a:cubicBezTo>
                <a:cubicBezTo>
                  <a:pt x="575995" y="4539951"/>
                  <a:pt x="567448" y="4543792"/>
                  <a:pt x="559097" y="4547920"/>
                </a:cubicBezTo>
                <a:cubicBezTo>
                  <a:pt x="556023" y="4549456"/>
                  <a:pt x="553431" y="4551953"/>
                  <a:pt x="550358" y="4553393"/>
                </a:cubicBezTo>
                <a:cubicBezTo>
                  <a:pt x="547093" y="4554930"/>
                  <a:pt x="543445" y="4555889"/>
                  <a:pt x="539893" y="4556657"/>
                </a:cubicBezTo>
                <a:cubicBezTo>
                  <a:pt x="524050" y="4560114"/>
                  <a:pt x="508207" y="4563282"/>
                  <a:pt x="492462" y="4567027"/>
                </a:cubicBezTo>
                <a:cubicBezTo>
                  <a:pt x="489388" y="4567795"/>
                  <a:pt x="486796" y="4570868"/>
                  <a:pt x="484011" y="4572884"/>
                </a:cubicBezTo>
                <a:cubicBezTo>
                  <a:pt x="482187" y="4574228"/>
                  <a:pt x="480363" y="4576244"/>
                  <a:pt x="478346" y="4576533"/>
                </a:cubicBezTo>
                <a:cubicBezTo>
                  <a:pt x="462984" y="4578837"/>
                  <a:pt x="447718" y="4581526"/>
                  <a:pt x="432260" y="4582678"/>
                </a:cubicBezTo>
                <a:cubicBezTo>
                  <a:pt x="419298" y="4583637"/>
                  <a:pt x="406815" y="4583350"/>
                  <a:pt x="403455" y="4600056"/>
                </a:cubicBezTo>
                <a:cubicBezTo>
                  <a:pt x="402879" y="4602937"/>
                  <a:pt x="398750" y="4606010"/>
                  <a:pt x="395583" y="4607449"/>
                </a:cubicBezTo>
                <a:cubicBezTo>
                  <a:pt x="386557" y="4611578"/>
                  <a:pt x="376954" y="4614362"/>
                  <a:pt x="368025" y="4618587"/>
                </a:cubicBezTo>
                <a:cubicBezTo>
                  <a:pt x="338741" y="4632701"/>
                  <a:pt x="308113" y="4641631"/>
                  <a:pt x="275371" y="4639999"/>
                </a:cubicBezTo>
                <a:cubicBezTo>
                  <a:pt x="265194" y="4639519"/>
                  <a:pt x="255304" y="4634333"/>
                  <a:pt x="248871" y="4632413"/>
                </a:cubicBezTo>
                <a:cubicBezTo>
                  <a:pt x="230341" y="4639999"/>
                  <a:pt x="214786" y="4647296"/>
                  <a:pt x="198559" y="4652768"/>
                </a:cubicBezTo>
                <a:cubicBezTo>
                  <a:pt x="184253" y="4657665"/>
                  <a:pt x="169274" y="4660738"/>
                  <a:pt x="154583" y="4664290"/>
                </a:cubicBezTo>
                <a:cubicBezTo>
                  <a:pt x="149206" y="4665635"/>
                  <a:pt x="143734" y="4666403"/>
                  <a:pt x="138261" y="4667075"/>
                </a:cubicBezTo>
                <a:cubicBezTo>
                  <a:pt x="121171" y="4669187"/>
                  <a:pt x="103312" y="4664099"/>
                  <a:pt x="86606" y="4672164"/>
                </a:cubicBezTo>
                <a:cubicBezTo>
                  <a:pt x="77868" y="4676389"/>
                  <a:pt x="69226" y="4681477"/>
                  <a:pt x="60009" y="4683686"/>
                </a:cubicBezTo>
                <a:cubicBezTo>
                  <a:pt x="50120" y="4686086"/>
                  <a:pt x="40446" y="4689831"/>
                  <a:pt x="30568" y="4692507"/>
                </a:cubicBezTo>
                <a:lnTo>
                  <a:pt x="0" y="4694912"/>
                </a:lnTo>
                <a:lnTo>
                  <a:pt x="0" y="4338332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Freeform: Shape 2056">
            <a:extLst>
              <a:ext uri="{FF2B5EF4-FFF2-40B4-BE49-F238E27FC236}">
                <a16:creationId xmlns:a16="http://schemas.microsoft.com/office/drawing/2014/main" xmlns="" id="{A027D562-8F7E-478A-942E-D959A950C5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Freeform: Shape 2058">
            <a:extLst>
              <a:ext uri="{FF2B5EF4-FFF2-40B4-BE49-F238E27FC236}">
                <a16:creationId xmlns:a16="http://schemas.microsoft.com/office/drawing/2014/main" xmlns="" id="{48A28C56-2619-47F0-B448-9D145309B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558186-F3F8-7534-4B78-2D2FA719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24" y="3047999"/>
            <a:ext cx="3810000" cy="304800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500">
                <a:latin typeface="Verdana" pitchFamily="34" charset="0"/>
                <a:ea typeface="ヒラギノ角ゴ Pro W3"/>
                <a:cs typeface="ヒラギノ角ゴ Pro W3"/>
              </a:rPr>
              <a:t>Evaluation is tightly coupled with envisionment because the nature of the representation used will affect what can be evaluated. </a:t>
            </a:r>
          </a:p>
          <a:p>
            <a:pPr eaLnBrk="1" hangingPunct="1"/>
            <a:r>
              <a:rPr lang="en-US" sz="1500">
                <a:latin typeface="Verdana" pitchFamily="34" charset="0"/>
                <a:ea typeface="ヒラギノ角ゴ Pro W3"/>
                <a:cs typeface="ヒラギノ角ゴ Pro W3"/>
              </a:rPr>
              <a:t>The evaluation criteria will also depend on who is able to use the representation. </a:t>
            </a:r>
          </a:p>
          <a:p>
            <a:pPr eaLnBrk="1" hangingPunct="1"/>
            <a:r>
              <a:rPr lang="en-US" sz="1500">
                <a:latin typeface="Verdana" pitchFamily="34" charset="0"/>
                <a:ea typeface="ヒラギノ角ゴ Pro W3"/>
                <a:cs typeface="ヒラギノ角ゴ Pro W3"/>
              </a:rPr>
              <a:t>Any of the other design activities will be followed by an evaluation. 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90586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31ACEE-A25E-7FC3-B31B-9EE054E7246B}"/>
              </a:ext>
            </a:extLst>
          </p:cNvPr>
          <p:cNvSpPr txBox="1"/>
          <p:nvPr/>
        </p:nvSpPr>
        <p:spPr>
          <a:xfrm>
            <a:off x="699247" y="1182231"/>
            <a:ext cx="10793506" cy="426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User experience Design  Evaluation or user experience assessment (UXA) refers to a collection of methods, skills and tools utilized to uncover how a person perceives a system (product, service, non-commercial item, or a combination of them) before, during and after interacting with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8133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A7E6BC-B8F5-3453-037C-73EC70DF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BD8C55-A607-789F-9B3E-91A5E27E8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</a:t>
            </a:r>
          </a:p>
          <a:p>
            <a:r>
              <a:rPr lang="en-US" dirty="0"/>
              <a:t>Physical design</a:t>
            </a:r>
          </a:p>
          <a:p>
            <a:r>
              <a:rPr lang="en-US" dirty="0"/>
              <a:t>Operational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8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F37810-B35B-AFEC-7F95-438AD1E0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FDBEB0-D9AF-B057-CB23-CDA12AC1B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i="1" dirty="0">
                <a:latin typeface="Verdana" pitchFamily="34" charset="0"/>
                <a:ea typeface="ヒラギノ角ゴ Pro W3"/>
                <a:cs typeface="ヒラギノ角ゴ Pro W3"/>
              </a:rPr>
              <a:t>Representational design is concerned with fixing on </a:t>
            </a:r>
            <a:r>
              <a:rPr lang="en-US" sz="2800" i="1" dirty="0" err="1">
                <a:latin typeface="Verdana" pitchFamily="34" charset="0"/>
                <a:ea typeface="ヒラギノ角ゴ Pro W3"/>
                <a:cs typeface="ヒラギノ角ゴ Pro W3"/>
              </a:rPr>
              <a:t>colours</a:t>
            </a:r>
            <a:r>
              <a:rPr lang="en-US" sz="2800" i="1" dirty="0">
                <a:latin typeface="Verdana" pitchFamily="34" charset="0"/>
                <a:ea typeface="ヒラギノ角ゴ Pro W3"/>
                <a:cs typeface="ヒラギノ角ゴ Pro W3"/>
              </a:rPr>
              <a:t>, shapes, sizes and information layout. 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>
                <a:latin typeface="Verdana" pitchFamily="34" charset="0"/>
                <a:ea typeface="ヒラギノ角ゴ Pro W3"/>
                <a:cs typeface="ヒラギノ角ゴ Pro W3"/>
              </a:rPr>
              <a:t>It is concerned with style and aesthetics and is particularly important for issues such as the attitudes and feelings of people, but also for the efficient retrieval of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2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B8784-68B1-CF43-BDB3-4128523D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F63FB6E-4007-874B-BEBF-6CBBEE26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9" y="0"/>
            <a:ext cx="11998153" cy="6858000"/>
          </a:xfrm>
        </p:spPr>
      </p:pic>
    </p:spTree>
    <p:extLst>
      <p:ext uri="{BB962C8B-B14F-4D97-AF65-F5344CB8AC3E}">
        <p14:creationId xmlns:p14="http://schemas.microsoft.com/office/powerpoint/2010/main" val="271429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CD632D-D7DC-7A49-BB77-88A36DC7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753858A-7583-5846-8D84-F82BC43E8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862" y="778212"/>
            <a:ext cx="9292901" cy="4981643"/>
          </a:xfrm>
        </p:spPr>
      </p:pic>
    </p:spTree>
    <p:extLst>
      <p:ext uri="{BB962C8B-B14F-4D97-AF65-F5344CB8AC3E}">
        <p14:creationId xmlns:p14="http://schemas.microsoft.com/office/powerpoint/2010/main" val="1372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0C804-1158-3E4C-A453-11D14551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2B28E99-F0D6-6344-A44E-0753876CD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426" y="964692"/>
            <a:ext cx="9516725" cy="4775708"/>
          </a:xfrm>
        </p:spPr>
      </p:pic>
    </p:spTree>
    <p:extLst>
      <p:ext uri="{BB962C8B-B14F-4D97-AF65-F5344CB8AC3E}">
        <p14:creationId xmlns:p14="http://schemas.microsoft.com/office/powerpoint/2010/main" val="249122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28C7B-869A-ED48-AE3A-A2BC1D63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2EF467C-A91B-A74C-9957-87B36FAA8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677" y="789595"/>
            <a:ext cx="9862334" cy="4775708"/>
          </a:xfrm>
        </p:spPr>
      </p:pic>
    </p:spTree>
    <p:extLst>
      <p:ext uri="{BB962C8B-B14F-4D97-AF65-F5344CB8AC3E}">
        <p14:creationId xmlns:p14="http://schemas.microsoft.com/office/powerpoint/2010/main" val="412731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95D4DB-8262-E348-A23A-7C7A8BF0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9F55B65-6873-4445-9234-EB02A75FD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733" y="661483"/>
            <a:ext cx="10262589" cy="5273472"/>
          </a:xfrm>
        </p:spPr>
      </p:pic>
    </p:spTree>
    <p:extLst>
      <p:ext uri="{BB962C8B-B14F-4D97-AF65-F5344CB8AC3E}">
        <p14:creationId xmlns:p14="http://schemas.microsoft.com/office/powerpoint/2010/main" val="1750549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E3043-0909-5E4C-95AC-69316F91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EBB43BD7-4363-D643-94AA-E2940F64C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785" y="797668"/>
            <a:ext cx="9031548" cy="4573081"/>
          </a:xfrm>
        </p:spPr>
      </p:pic>
    </p:spTree>
    <p:extLst>
      <p:ext uri="{BB962C8B-B14F-4D97-AF65-F5344CB8AC3E}">
        <p14:creationId xmlns:p14="http://schemas.microsoft.com/office/powerpoint/2010/main" val="408843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16FE78-2219-C8B9-A693-A66000A5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00729A-9C73-1FB0-B043-438388FB7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5999"/>
            <a:ext cx="10668000" cy="30480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i="0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User Experience Design is the process of </a:t>
            </a:r>
            <a:r>
              <a:rPr lang="en-US" b="0" i="0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enhancing user satisfaction by improving the usability, accessibility, and pleasure provided in the interaction between the user and the product. 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3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02CCB-5CB3-7144-9800-73720D28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112C4D9-8053-7C4C-981F-E26DC56F6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928" y="809050"/>
            <a:ext cx="8792143" cy="4775708"/>
          </a:xfrm>
        </p:spPr>
      </p:pic>
    </p:spTree>
    <p:extLst>
      <p:ext uri="{BB962C8B-B14F-4D97-AF65-F5344CB8AC3E}">
        <p14:creationId xmlns:p14="http://schemas.microsoft.com/office/powerpoint/2010/main" val="421115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955032-6367-DC4C-8F1E-73031898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83F5EFC-34A7-814C-B8D9-83A9023E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63" y="809050"/>
            <a:ext cx="9363673" cy="4775708"/>
          </a:xfrm>
        </p:spPr>
      </p:pic>
    </p:spTree>
    <p:extLst>
      <p:ext uri="{BB962C8B-B14F-4D97-AF65-F5344CB8AC3E}">
        <p14:creationId xmlns:p14="http://schemas.microsoft.com/office/powerpoint/2010/main" val="1767313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2346F-67E4-3645-B5F5-82E8AB68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54DF211-22B9-EB44-B739-5AFD3BFC6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49" y="603115"/>
            <a:ext cx="10610823" cy="5370749"/>
          </a:xfrm>
        </p:spPr>
      </p:pic>
    </p:spTree>
    <p:extLst>
      <p:ext uri="{BB962C8B-B14F-4D97-AF65-F5344CB8AC3E}">
        <p14:creationId xmlns:p14="http://schemas.microsoft.com/office/powerpoint/2010/main" val="1518254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78B252-44F5-7C40-BF51-1C4520C2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B293CF4-4F50-D342-9DD6-C8A44483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52" y="653408"/>
            <a:ext cx="10753841" cy="5416652"/>
          </a:xfrm>
        </p:spPr>
      </p:pic>
    </p:spTree>
    <p:extLst>
      <p:ext uri="{BB962C8B-B14F-4D97-AF65-F5344CB8AC3E}">
        <p14:creationId xmlns:p14="http://schemas.microsoft.com/office/powerpoint/2010/main" val="245074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3D65D-88F8-7ECC-8D67-FBE524A4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User Experience Design,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282D4A-4199-EB6F-7627-43994CC8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345635"/>
            <a:ext cx="10668000" cy="3750365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5900" b="1" i="0" dirty="0">
                <a:solidFill>
                  <a:schemeClr val="accent5"/>
                </a:solidFill>
                <a:latin typeface="Adobe Clean"/>
              </a:rPr>
              <a:t>If we apply design thinking to product design, we will follow a </a:t>
            </a:r>
            <a:r>
              <a:rPr lang="en-US" sz="5900" b="1" i="0" dirty="0">
                <a:solidFill>
                  <a:schemeClr val="accent1">
                    <a:lumMod val="75000"/>
                  </a:schemeClr>
                </a:solidFill>
                <a:latin typeface="Adobe Clean"/>
              </a:rPr>
              <a:t>UX process </a:t>
            </a:r>
            <a:r>
              <a:rPr lang="en-US" sz="5900" b="1" i="0" dirty="0">
                <a:solidFill>
                  <a:schemeClr val="accent5"/>
                </a:solidFill>
                <a:latin typeface="Adobe Clean"/>
              </a:rPr>
              <a:t>with the following five key phases: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900" b="1" i="0" dirty="0">
                <a:solidFill>
                  <a:schemeClr val="accent4"/>
                </a:solidFill>
                <a:latin typeface="Adobe Clean"/>
              </a:rPr>
              <a:t>Product definition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900" b="1" i="0" dirty="0">
                <a:solidFill>
                  <a:schemeClr val="accent4"/>
                </a:solidFill>
                <a:latin typeface="Adobe Clean"/>
              </a:rPr>
              <a:t>Research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900" b="1" i="0" dirty="0">
                <a:solidFill>
                  <a:schemeClr val="accent4"/>
                </a:solidFill>
                <a:latin typeface="Adobe Clean"/>
              </a:rPr>
              <a:t>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900" b="1" i="0" dirty="0">
                <a:solidFill>
                  <a:schemeClr val="accent4"/>
                </a:solidFill>
                <a:latin typeface="Adobe Clean"/>
              </a:rPr>
              <a:t>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5900" b="1" i="0" dirty="0">
                <a:solidFill>
                  <a:schemeClr val="accent4"/>
                </a:solidFill>
                <a:latin typeface="Adobe Clean"/>
              </a:rPr>
              <a:t>Validation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Adobe Clean"/>
              </a:rPr>
              <a:t/>
            </a:r>
            <a:br>
              <a:rPr lang="en-US" b="0" i="0" dirty="0">
                <a:solidFill>
                  <a:srgbClr val="212529"/>
                </a:solidFill>
                <a:effectLst/>
                <a:latin typeface="Adobe Clean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6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B841E0-3E33-947F-582C-C00A8F45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UX design process consists of five key phases: product definition, research, analysis, design, and validation. ">
            <a:extLst>
              <a:ext uri="{FF2B5EF4-FFF2-40B4-BE49-F238E27FC236}">
                <a16:creationId xmlns:a16="http://schemas.microsoft.com/office/drawing/2014/main" xmlns="" id="{9676E83C-A60B-3BB9-07AE-34E723335A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1" y="817732"/>
            <a:ext cx="11010798" cy="52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60DB02BD-FF61-4042-BC21-4EFF543EC0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2FED2D0-A3BE-EB78-900F-31B52E06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12735" r="45307" b="45639"/>
          <a:stretch/>
        </p:blipFill>
        <p:spPr>
          <a:xfrm>
            <a:off x="6190374" y="2602523"/>
            <a:ext cx="5804677" cy="326513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D655C28-707F-5FB7-F2D0-9DD560292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1" t="10435" r="35089" b="44348"/>
          <a:stretch/>
        </p:blipFill>
        <p:spPr>
          <a:xfrm>
            <a:off x="196949" y="1195590"/>
            <a:ext cx="5384402" cy="3812507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06EE00CB-BDE3-434E-81A3-3A5045FA6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A5A46730-76F8-4230-A44E-BC7ED89623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182681E8-C2DA-455B-A23E-04AC1EA4E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2192001" y="3333751"/>
            <a:ext cx="90487" cy="190501"/>
          </a:xfrm>
          <a:custGeom>
            <a:avLst/>
            <a:gdLst>
              <a:gd name="connsiteX0" fmla="*/ 90487 w 90487"/>
              <a:gd name="connsiteY0" fmla="*/ 0 h 190501"/>
              <a:gd name="connsiteX1" fmla="*/ 0 w 90487"/>
              <a:gd name="connsiteY1" fmla="*/ 0 h 190501"/>
              <a:gd name="connsiteX2" fmla="*/ 0 w 90487"/>
              <a:gd name="connsiteY2" fmla="*/ 190501 h 190501"/>
              <a:gd name="connsiteX3" fmla="*/ 90487 w 90487"/>
              <a:gd name="connsiteY3" fmla="*/ 190501 h 190501"/>
              <a:gd name="connsiteX4" fmla="*/ 90487 w 90487"/>
              <a:gd name="connsiteY4" fmla="*/ 0 h 1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" h="190501">
                <a:moveTo>
                  <a:pt x="90487" y="0"/>
                </a:moveTo>
                <a:lnTo>
                  <a:pt x="0" y="0"/>
                </a:lnTo>
                <a:lnTo>
                  <a:pt x="0" y="190501"/>
                </a:lnTo>
                <a:lnTo>
                  <a:pt x="90487" y="190501"/>
                </a:lnTo>
                <a:lnTo>
                  <a:pt x="904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4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167F6-673B-98A1-D069-EDF15D5A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CB5209-ECFC-D0BE-4983-3EA38959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925ADB-0355-BE34-54F1-646F8779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11092" b="15277"/>
          <a:stretch/>
        </p:blipFill>
        <p:spPr>
          <a:xfrm>
            <a:off x="762000" y="762000"/>
            <a:ext cx="10874188" cy="50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AD44A-C8A0-CE4E-A084-3160EA0A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C2BB9C-C070-AC46-A8D6-B3EBEAAC0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17" y="497765"/>
            <a:ext cx="10847457" cy="5591750"/>
          </a:xfrm>
        </p:spPr>
      </p:pic>
    </p:spTree>
    <p:extLst>
      <p:ext uri="{BB962C8B-B14F-4D97-AF65-F5344CB8AC3E}">
        <p14:creationId xmlns:p14="http://schemas.microsoft.com/office/powerpoint/2010/main" val="204014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ACC1B4-2AD9-9D4D-946F-4D274D8B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C9EE1B-8C70-ED43-8B80-18E9E735A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41" y="603115"/>
            <a:ext cx="11304846" cy="5856051"/>
          </a:xfrm>
        </p:spPr>
      </p:pic>
    </p:spTree>
    <p:extLst>
      <p:ext uri="{BB962C8B-B14F-4D97-AF65-F5344CB8AC3E}">
        <p14:creationId xmlns:p14="http://schemas.microsoft.com/office/powerpoint/2010/main" val="427419984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612</Words>
  <Application>Microsoft Office PowerPoint</Application>
  <PresentationFormat>Widescreen</PresentationFormat>
  <Paragraphs>78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Adobe Clean</vt:lpstr>
      <vt:lpstr>Arial</vt:lpstr>
      <vt:lpstr>Arial</vt:lpstr>
      <vt:lpstr>Arial Nova Cond</vt:lpstr>
      <vt:lpstr>Calibri</vt:lpstr>
      <vt:lpstr>Impact</vt:lpstr>
      <vt:lpstr>Open Sans</vt:lpstr>
      <vt:lpstr>Source Serif Pro</vt:lpstr>
      <vt:lpstr>Verdana</vt:lpstr>
      <vt:lpstr>ヒラギノ角ゴ Pro W3</vt:lpstr>
      <vt:lpstr>TornVTI</vt:lpstr>
      <vt:lpstr>The Process of User Experience Design,</vt:lpstr>
      <vt:lpstr>PowerPoint Presentation</vt:lpstr>
      <vt:lpstr>User Experience Design</vt:lpstr>
      <vt:lpstr>The Process of User Experience Design,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Definition</vt:lpstr>
      <vt:lpstr>PowerPoint Presentation</vt:lpstr>
      <vt:lpstr>PowerPoint Presentation</vt:lpstr>
      <vt:lpstr>Understanding</vt:lpstr>
      <vt:lpstr>understand</vt:lpstr>
      <vt:lpstr>Understanding :</vt:lpstr>
      <vt:lpstr>PowerPoint Presentation</vt:lpstr>
      <vt:lpstr>Envisionment</vt:lpstr>
      <vt:lpstr>PowerPoint Presentation</vt:lpstr>
      <vt:lpstr>PowerPoint Presentation</vt:lpstr>
      <vt:lpstr>Evaluation:</vt:lpstr>
      <vt:lpstr>PowerPoint Presentation</vt:lpstr>
      <vt:lpstr>Design</vt:lpstr>
      <vt:lpstr>Representational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Process of User Experience Design,</dc:title>
  <dc:creator>Iqra Shahzad</dc:creator>
  <cp:lastModifiedBy>Microsoft account</cp:lastModifiedBy>
  <cp:revision>26</cp:revision>
  <dcterms:created xsi:type="dcterms:W3CDTF">2022-09-29T08:39:30Z</dcterms:created>
  <dcterms:modified xsi:type="dcterms:W3CDTF">2023-03-07T04:28:54Z</dcterms:modified>
</cp:coreProperties>
</file>